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77" r:id="rId2"/>
    <p:sldId id="376" r:id="rId3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FF66"/>
    <a:srgbClr val="BFBFBF"/>
    <a:srgbClr val="CCFFFF"/>
    <a:srgbClr val="3333FF"/>
    <a:srgbClr val="4F81BD"/>
    <a:srgbClr val="000000"/>
    <a:srgbClr val="336699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82" autoAdjust="0"/>
  </p:normalViewPr>
  <p:slideViewPr>
    <p:cSldViewPr>
      <p:cViewPr varScale="1">
        <p:scale>
          <a:sx n="111" d="100"/>
          <a:sy n="111" d="100"/>
        </p:scale>
        <p:origin x="14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"/>
    </p:cViewPr>
  </p:sorterViewPr>
  <p:notesViewPr>
    <p:cSldViewPr>
      <p:cViewPr varScale="1">
        <p:scale>
          <a:sx n="66" d="100"/>
          <a:sy n="66" d="100"/>
        </p:scale>
        <p:origin x="3163" y="6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8A488-41D9-403C-9340-771E40208FCA}" type="datetimeFigureOut">
              <a:rPr lang="ko-KR" altLang="en-US" smtClean="0"/>
              <a:pPr/>
              <a:t>2023-07-10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6D22C-F7FE-4206-9F51-4C3D364EB27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056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11800F-6019-42BC-AF3F-A147B439D2CB}" type="datetimeFigureOut">
              <a:rPr lang="ko-KR" altLang="en-US"/>
              <a:pPr>
                <a:defRPr/>
              </a:pPr>
              <a:t>2023-07-10</a:t>
            </a:fld>
            <a:endParaRPr lang="en-US" altLang="ko-KR" dirty="0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29937D1-B694-4015-A374-F28032380E28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85045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206"/>
          <p:cNvSpPr>
            <a:spLocks noChangeShapeType="1"/>
          </p:cNvSpPr>
          <p:nvPr userDrawn="1"/>
        </p:nvSpPr>
        <p:spPr bwMode="auto">
          <a:xfrm flipV="1">
            <a:off x="0" y="115888"/>
            <a:ext cx="8100000" cy="0"/>
          </a:xfrm>
          <a:prstGeom prst="line">
            <a:avLst/>
          </a:prstGeom>
          <a:noFill/>
          <a:ln w="15875" cap="rnd">
            <a:solidFill>
              <a:srgbClr val="7E8E8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7150"/>
            <a:ext cx="88582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07"/>
          <p:cNvSpPr>
            <a:spLocks noChangeArrowheads="1"/>
          </p:cNvSpPr>
          <p:nvPr userDrawn="1"/>
        </p:nvSpPr>
        <p:spPr bwMode="auto">
          <a:xfrm>
            <a:off x="6804248" y="6591300"/>
            <a:ext cx="19494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defRPr/>
            </a:pPr>
            <a:r>
              <a:rPr lang="en-US" altLang="ko-KR" sz="12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ea typeface="굴림" pitchFamily="50" charset="-127"/>
              </a:rPr>
              <a:t>Guide the Vehicles, DONGHEE</a:t>
            </a:r>
          </a:p>
        </p:txBody>
      </p:sp>
      <p:sp>
        <p:nvSpPr>
          <p:cNvPr id="10" name="Rectangle 210"/>
          <p:cNvSpPr>
            <a:spLocks noChangeArrowheads="1"/>
          </p:cNvSpPr>
          <p:nvPr userDrawn="1"/>
        </p:nvSpPr>
        <p:spPr bwMode="auto">
          <a:xfrm>
            <a:off x="8738584" y="6608385"/>
            <a:ext cx="3722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fld id="{69499BD4-C8AC-41F3-A914-937C37D5A097}" type="slidenum">
              <a:rPr kumimoji="0" lang="en-US" altLang="ko-KR" sz="1200" smtClean="0">
                <a:solidFill>
                  <a:schemeClr val="tx1"/>
                </a:solidFill>
                <a:latin typeface="Arial" charset="0"/>
                <a:cs typeface="Arial" charset="0"/>
              </a:rPr>
              <a:pPr algn="r"/>
              <a:t>‹#›</a:t>
            </a:fld>
            <a:endParaRPr kumimoji="0" lang="en-US" altLang="ko-KR" sz="12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Line 208"/>
          <p:cNvSpPr>
            <a:spLocks noChangeShapeType="1"/>
          </p:cNvSpPr>
          <p:nvPr userDrawn="1"/>
        </p:nvSpPr>
        <p:spPr bwMode="auto">
          <a:xfrm flipV="1">
            <a:off x="2267744" y="6741368"/>
            <a:ext cx="4608511" cy="0"/>
          </a:xfrm>
          <a:prstGeom prst="line">
            <a:avLst/>
          </a:prstGeom>
          <a:noFill/>
          <a:ln w="15875" cap="rnd">
            <a:solidFill>
              <a:srgbClr val="7E8E88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dirty="0"/>
          </a:p>
        </p:txBody>
      </p:sp>
      <p:pic>
        <p:nvPicPr>
          <p:cNvPr id="12" name="그림 1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663009"/>
            <a:ext cx="2099352" cy="15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618067" y="-111134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BDE961-FF12-47A0-8B15-1DD89B424B9C}"/>
              </a:ext>
            </a:extLst>
          </p:cNvPr>
          <p:cNvSpPr txBox="1"/>
          <p:nvPr/>
        </p:nvSpPr>
        <p:spPr>
          <a:xfrm>
            <a:off x="0" y="332656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lang="ko-KR" altLang="en-US" sz="2000" b="1" u="sng" dirty="0">
                <a:latin typeface="+mn-ea"/>
                <a:ea typeface="+mn-ea"/>
              </a:rPr>
              <a:t>채용서류 반환에 관한 고지</a:t>
            </a:r>
            <a:endParaRPr lang="ko-KR" altLang="en-US" sz="1600" b="1" u="sng" dirty="0">
              <a:latin typeface="+mn-ea"/>
              <a:ea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82D30A5-F14A-442C-9176-CA9ABDBFFD3C}"/>
              </a:ext>
            </a:extLst>
          </p:cNvPr>
          <p:cNvSpPr/>
          <p:nvPr/>
        </p:nvSpPr>
        <p:spPr>
          <a:xfrm>
            <a:off x="290762" y="759863"/>
            <a:ext cx="8529710" cy="58785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165100" marR="63500" indent="-1651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1.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이 고지는 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｢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채용절차의 공정화에 관한 법률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｣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11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조제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6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항에 따른 것으로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최종합격자를 제외한 구직자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를 대상으로 기 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제출한 채용서류를 </a:t>
            </a:r>
            <a:r>
              <a:rPr lang="ko-KR" altLang="en-US" sz="1300" u="sng" kern="0" spc="-5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반환받을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 수 있습니다</a:t>
            </a:r>
            <a:r>
              <a:rPr lang="en-US" altLang="ko-KR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.</a:t>
            </a:r>
          </a:p>
          <a:p>
            <a:pPr marL="165100" marR="63500" indent="-1651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   (</a:t>
            </a:r>
            <a:r>
              <a:rPr lang="ko-KR" altLang="en-US" sz="1300" u="sng" dirty="0">
                <a:latin typeface="+mn-ea"/>
                <a:ea typeface="+mn-ea"/>
              </a:rPr>
              <a:t>반환제외대상 </a:t>
            </a:r>
            <a:r>
              <a:rPr lang="en-US" altLang="ko-KR" sz="1300" u="sng" dirty="0">
                <a:latin typeface="+mn-ea"/>
                <a:ea typeface="+mn-ea"/>
              </a:rPr>
              <a:t>: </a:t>
            </a:r>
            <a:r>
              <a:rPr lang="ko-KR" altLang="en-US" sz="1300" u="sng" dirty="0">
                <a:latin typeface="+mn-ea"/>
                <a:ea typeface="+mn-ea"/>
              </a:rPr>
              <a:t>홈페이지 또는 전자우편으로 제출된 채용 서류 및 자발적으로 제출한 채용 서류</a:t>
            </a:r>
            <a:r>
              <a:rPr lang="en-US" altLang="ko-KR" sz="1300" dirty="0">
                <a:latin typeface="+mn-ea"/>
                <a:ea typeface="+mn-ea"/>
              </a:rPr>
              <a:t>)</a:t>
            </a:r>
            <a:endParaRPr lang="ko-KR" altLang="en-US" sz="1300" kern="0" spc="-50" dirty="0">
              <a:solidFill>
                <a:srgbClr val="000000"/>
              </a:solidFill>
              <a:latin typeface="+mn-ea"/>
              <a:ea typeface="+mn-ea"/>
            </a:endParaRPr>
          </a:p>
          <a:p>
            <a:pPr marL="151130" marR="63500" indent="-151130" algn="just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2.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당사 채용에 응시한 구직자 중 최종합격이 되지 못한 </a:t>
            </a:r>
            <a:r>
              <a:rPr lang="ko-KR" altLang="en-US" sz="1300" kern="0" spc="-50">
                <a:solidFill>
                  <a:srgbClr val="000000"/>
                </a:solidFill>
                <a:latin typeface="+mn-ea"/>
                <a:ea typeface="+mn-ea"/>
              </a:rPr>
              <a:t>구직자는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</a:rPr>
              <a:t>2023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년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7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월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10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일부터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2023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년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10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월 </a:t>
            </a:r>
            <a:r>
              <a:rPr lang="en-US" altLang="ko-KR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9</a:t>
            </a:r>
            <a:r>
              <a:rPr lang="ko-KR" altLang="en-US" sz="1300" u="sng" kern="0" spc="-5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일까지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제출한 채용서류의 반환을 청구할 수 있음을 알려드립니다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다만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홈페이지 또는 전자우편으로 제출된 경우나 구직자가 당사의 요구 없이 자발적으로 제출한 경우에는 그러하지 아니하며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천재지변이나 그 밖에 당사에게 책임 없는 사유로 채용서류가 </a:t>
            </a:r>
            <a:r>
              <a:rPr lang="ko-KR" altLang="en-US" sz="1300" kern="0" spc="-50" dirty="0" err="1">
                <a:solidFill>
                  <a:srgbClr val="000000"/>
                </a:solidFill>
                <a:latin typeface="+mn-ea"/>
                <a:ea typeface="+mn-ea"/>
              </a:rPr>
              <a:t>멸실된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 경우에는 반환한 것으로 봅니다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endParaRPr lang="ko-KR" altLang="en-US" sz="1300" kern="0" spc="-50" dirty="0">
              <a:solidFill>
                <a:srgbClr val="000000"/>
              </a:solidFill>
              <a:latin typeface="+mn-ea"/>
              <a:ea typeface="+mn-ea"/>
            </a:endParaRPr>
          </a:p>
          <a:p>
            <a:pPr marL="147320" marR="63500" indent="-147320" algn="just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3.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채용서류 반환 청구를 하려는 구직자는 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채용서류 반환청구서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[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채용절차의 공정화에 관한 법률 시행규칙 별지 제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3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호 서식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]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를 작성하여 당사로 팩스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(031-278-5690)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또는 </a:t>
            </a:r>
            <a:r>
              <a:rPr lang="ko-KR" altLang="en-US" sz="1300" kern="0" spc="-50" err="1">
                <a:solidFill>
                  <a:srgbClr val="000000"/>
                </a:solidFill>
                <a:latin typeface="+mn-ea"/>
                <a:ea typeface="+mn-ea"/>
              </a:rPr>
              <a:t>이메일</a:t>
            </a:r>
            <a:r>
              <a:rPr lang="ko-KR" altLang="en-US" sz="1300" kern="0" spc="-5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en-US" altLang="ko-KR" sz="1300" kern="0" spc="-50">
                <a:solidFill>
                  <a:srgbClr val="000000"/>
                </a:solidFill>
                <a:latin typeface="+mn-ea"/>
                <a:ea typeface="+mn-ea"/>
              </a:rPr>
              <a:t>(seokho.lee@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donghee.co.kr)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로 제출하면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제출이 확인된 날로부터 </a:t>
            </a:r>
            <a:r>
              <a:rPr lang="en-US" altLang="ko-KR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14</a:t>
            </a:r>
            <a:r>
              <a:rPr lang="ko-KR" altLang="en-US" sz="1300" u="sng" kern="0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ea typeface="+mn-ea"/>
              </a:rPr>
              <a:t>일 이내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에 지정한 주소지로 등기우편을 통하여 발송해 드립니다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이 경우 등기우편요금은 수신자 부담으로 하게 되오니 유념하시기 바랍니다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endParaRPr lang="ko-KR" altLang="en-US" sz="1300" kern="0" spc="-50" dirty="0">
              <a:solidFill>
                <a:srgbClr val="000000"/>
              </a:solidFill>
              <a:latin typeface="+mn-ea"/>
              <a:ea typeface="+mn-ea"/>
            </a:endParaRPr>
          </a:p>
          <a:p>
            <a:pPr marL="157480" marR="63500" indent="-157480" algn="just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4.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당사는 구직자의 반환 청구에 </a:t>
            </a:r>
            <a:r>
              <a:rPr lang="ko-KR" altLang="en-US" sz="1300" kern="0" spc="-50">
                <a:solidFill>
                  <a:srgbClr val="000000"/>
                </a:solidFill>
                <a:latin typeface="+mn-ea"/>
                <a:ea typeface="+mn-ea"/>
              </a:rPr>
              <a:t>대비하여 </a:t>
            </a:r>
            <a:r>
              <a:rPr lang="en-US" altLang="ko-KR" sz="1300" kern="0" spc="-50">
                <a:solidFill>
                  <a:srgbClr val="FF0000"/>
                </a:solidFill>
                <a:latin typeface="+mn-ea"/>
              </a:rPr>
              <a:t>2023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300" kern="0" spc="-5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en-US" altLang="ko-KR" sz="1300" kern="0" spc="-50" dirty="0">
                <a:solidFill>
                  <a:srgbClr val="FF0000"/>
                </a:solidFill>
                <a:latin typeface="+mn-ea"/>
                <a:ea typeface="+mn-ea"/>
              </a:rPr>
              <a:t>0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300" kern="0" spc="-50">
                <a:solidFill>
                  <a:srgbClr val="FF0000"/>
                </a:solidFill>
                <a:latin typeface="+mn-ea"/>
                <a:ea typeface="+mn-ea"/>
              </a:rPr>
              <a:t>9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일</a:t>
            </a:r>
            <a:r>
              <a:rPr lang="ko-KR" altLang="en-US" sz="1300" kern="0" spc="-50">
                <a:solidFill>
                  <a:srgbClr val="000000"/>
                </a:solidFill>
                <a:latin typeface="+mn-ea"/>
                <a:ea typeface="+mn-ea"/>
              </a:rPr>
              <a:t>까지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채용서류를 보관하게 되며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그때까지 채용서류의 반환을 청구하지 아니할 경우에는 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｢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개인정보 보호법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｣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에 따라 지체 없이 채용서류 일체를 파기할 예정입니다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endParaRPr lang="ko-KR" altLang="en-US" sz="1300" kern="0" spc="-50" dirty="0">
              <a:solidFill>
                <a:srgbClr val="000000"/>
              </a:solidFill>
              <a:latin typeface="+mn-ea"/>
              <a:ea typeface="+mn-ea"/>
            </a:endParaRPr>
          </a:p>
          <a:p>
            <a:pPr marL="281940" marR="63500" indent="-12192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spc="-50">
                <a:solidFill>
                  <a:srgbClr val="FF0000"/>
                </a:solidFill>
                <a:latin typeface="+mn-ea"/>
              </a:rPr>
              <a:t>2023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300" kern="0" spc="-50">
                <a:solidFill>
                  <a:srgbClr val="FF0000"/>
                </a:solidFill>
                <a:latin typeface="+mn-ea"/>
                <a:ea typeface="+mn-ea"/>
              </a:rPr>
              <a:t>7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300" kern="0" spc="-50">
                <a:solidFill>
                  <a:srgbClr val="FF0000"/>
                </a:solidFill>
                <a:latin typeface="+mn-ea"/>
                <a:ea typeface="+mn-ea"/>
              </a:rPr>
              <a:t>10</a:t>
            </a:r>
            <a:r>
              <a:rPr lang="ko-KR" altLang="en-US" sz="1300" kern="0" spc="-50">
                <a:solidFill>
                  <a:srgbClr val="FF0000"/>
                </a:solidFill>
                <a:latin typeface="+mn-ea"/>
                <a:ea typeface="+mn-ea"/>
              </a:rPr>
              <a:t>일</a:t>
            </a:r>
            <a:endParaRPr lang="ko-KR" altLang="en-US" sz="1300" kern="0" spc="-50" dirty="0">
              <a:solidFill>
                <a:srgbClr val="FF0000"/>
              </a:solidFill>
              <a:latin typeface="+mn-ea"/>
              <a:ea typeface="+mn-ea"/>
            </a:endParaRPr>
          </a:p>
          <a:p>
            <a:pPr marL="281940" marR="63500" indent="-12192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lang="ko-KR" altLang="en-US" sz="1300" kern="0" spc="-50" dirty="0">
                <a:solidFill>
                  <a:srgbClr val="000000"/>
                </a:solidFill>
                <a:latin typeface="+mn-ea"/>
                <a:ea typeface="+mn-ea"/>
              </a:rPr>
              <a:t>주</a:t>
            </a:r>
            <a:r>
              <a:rPr lang="en-US" altLang="ko-KR" sz="1300" kern="0" spc="-50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  <a:r>
              <a:rPr lang="ko-KR" altLang="en-US" sz="1300" kern="0" spc="-50" dirty="0" err="1">
                <a:solidFill>
                  <a:srgbClr val="000000"/>
                </a:solidFill>
                <a:latin typeface="+mn-ea"/>
              </a:rPr>
              <a:t>동희홀딩스</a:t>
            </a:r>
            <a:endParaRPr lang="ko-KR" altLang="en-US" sz="1300" kern="0" spc="-50" dirty="0">
              <a:solidFill>
                <a:srgbClr val="000000"/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548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618067" y="-111134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7BAB022F-8416-4786-A82C-C8FF9D169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824503"/>
              </p:ext>
            </p:extLst>
          </p:nvPr>
        </p:nvGraphicFramePr>
        <p:xfrm>
          <a:off x="416496" y="764704"/>
          <a:ext cx="8331968" cy="5547412"/>
        </p:xfrm>
        <a:graphic>
          <a:graphicData uri="http://schemas.openxmlformats.org/drawingml/2006/table">
            <a:tbl>
              <a:tblPr/>
              <a:tblGrid>
                <a:gridCol w="1345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8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접수번호</a:t>
                      </a:r>
                    </a:p>
                  </a:txBody>
                  <a:tcPr marL="10835" marR="10835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접수일자</a:t>
                      </a:r>
                    </a:p>
                  </a:txBody>
                  <a:tcPr marL="10835" marR="10835" marT="10835" marB="10835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96">
                <a:tc gridSpan="3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223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청구인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성명</a:t>
                      </a: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수험번호</a:t>
                      </a:r>
                      <a:r>
                        <a:rPr lang="en-US" altLang="ko-KR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지원부문</a:t>
                      </a:r>
                      <a:r>
                        <a:rPr lang="en-US" altLang="ko-KR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223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 소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ko-KR" altLang="en-US" sz="11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230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반환장소</a:t>
                      </a:r>
                    </a:p>
                    <a:p>
                      <a:pPr marL="0" marR="0" indent="0" algn="just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주소와 다른 경우 기재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ko-KR" altLang="en-US" sz="11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 gridSpan="3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0888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반환청구서류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ko-KR" altLang="en-US" sz="11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3629">
                <a:tc gridSpan="3">
                  <a:txBody>
                    <a:bodyPr/>
                    <a:lstStyle/>
                    <a:p>
                      <a:pPr marL="63500" marR="0" indent="-63500" algn="just" fontAlgn="base" latinLnBrk="0">
                        <a:lnSpc>
                          <a:spcPct val="1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「채용절차의 공정화에 관한 법률」 제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 및 같은 법 시행령 제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 및 제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조에 따라 위와 같이 채용서류의 반환을 청구합니다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          월       일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749">
                <a:tc grid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청구인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 또는 인</a:t>
                      </a:r>
                      <a:r>
                        <a:rPr lang="en-US" altLang="ko-KR" sz="1050" kern="0" spc="-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775">
                <a:tc gridSpan="3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㈜</a:t>
                      </a:r>
                      <a:r>
                        <a:rPr lang="ko-KR" altLang="en-US" sz="1200" kern="0" spc="-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동희홀딩스</a:t>
                      </a:r>
                      <a:r>
                        <a:rPr lang="ko-KR" altLang="en-US" sz="120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사업장 귀하</a:t>
                      </a: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020">
                <a:tc gridSpan="3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-3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026">
                <a:tc gridSpan="3"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공지사항</a:t>
                      </a:r>
                    </a:p>
                  </a:txBody>
                  <a:tcPr marL="21746" marR="21746" marT="21746" marB="21746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85573">
                <a:tc gridSpan="3">
                  <a:txBody>
                    <a:bodyPr/>
                    <a:lstStyle/>
                    <a:p>
                      <a:pPr marL="173990" marR="0" indent="-17399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「채용절차의 공정화에 관한 법률 시행령」 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항에 따라 신청인이 채용서류의 반환을 요청하면 해당 사업장은 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이내에 반환요구서류를 발송하도록 하고 있습니다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50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3990" marR="0" indent="-17399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「채용절차의 공정화에 관한 법률 시행령」 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항에 따라 반환요구서류는 특수취급우편물을 통해서 전달받거나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사업장으로부터 직접 전달받을 수 있습니다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50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3990" marR="0" indent="-17399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「채용절차의 공정화에 관한 법률」 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 및 같은 법 시행령 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조제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항에 따라 채용서류의 반환에 드는 비용을 청구인이 부담할 수 있습니다</a:t>
                      </a:r>
                      <a:r>
                        <a:rPr lang="en-US" altLang="ko-KR" sz="1050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50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189" marR="39189" marT="10835" marB="1083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0503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년 PPT 양식.pptx" id="{BE33523B-25B9-44F7-BE86-DAAF9F93E635}" vid="{FA859FB1-6F56-42AB-9C4E-BFEBA24FEC2F}"/>
    </a:ext>
  </a:ext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2020년 PPT 양식</Template>
  <TotalTime>1162</TotalTime>
  <Words>370</Words>
  <Application>Microsoft Office PowerPoint</Application>
  <PresentationFormat>화면 슬라이드 쇼(4:3)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굴림</vt:lpstr>
      <vt:lpstr>맑은 고딕</vt:lpstr>
      <vt:lpstr>Arial</vt:lpstr>
      <vt:lpstr>Candara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김봉철</dc:creator>
  <cp:lastModifiedBy>이석호[Seokho Lee]</cp:lastModifiedBy>
  <cp:revision>84</cp:revision>
  <cp:lastPrinted>2020-05-15T01:50:09Z</cp:lastPrinted>
  <dcterms:created xsi:type="dcterms:W3CDTF">2020-02-03T22:43:44Z</dcterms:created>
  <dcterms:modified xsi:type="dcterms:W3CDTF">2023-07-10T07:48:45Z</dcterms:modified>
</cp:coreProperties>
</file>